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57" r:id="rId3"/>
    <p:sldId id="258" r:id="rId4"/>
    <p:sldId id="259" r:id="rId5"/>
    <p:sldId id="260" r:id="rId6"/>
    <p:sldId id="261" r:id="rId7"/>
    <p:sldId id="263"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CA83C-BB80-4496-AF0C-76D65F061B67}" type="datetimeFigureOut">
              <a:rPr lang="en-AU" smtClean="0"/>
              <a:t>27/08/2012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C099A-7779-4CC3-84C2-9FDD7651876A}" type="slidenum">
              <a:rPr lang="en-AU" smtClean="0"/>
              <a:t>‹#›</a:t>
            </a:fld>
            <a:endParaRPr lang="en-AU"/>
          </a:p>
        </p:txBody>
      </p:sp>
    </p:spTree>
    <p:extLst>
      <p:ext uri="{BB962C8B-B14F-4D97-AF65-F5344CB8AC3E}">
        <p14:creationId xmlns:p14="http://schemas.microsoft.com/office/powerpoint/2010/main" val="77087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BEC099A-7779-4CC3-84C2-9FDD7651876A}" type="slidenum">
              <a:rPr lang="en-AU" smtClean="0"/>
              <a:t>3</a:t>
            </a:fld>
            <a:endParaRPr lang="en-AU"/>
          </a:p>
        </p:txBody>
      </p:sp>
    </p:spTree>
    <p:extLst>
      <p:ext uri="{BB962C8B-B14F-4D97-AF65-F5344CB8AC3E}">
        <p14:creationId xmlns:p14="http://schemas.microsoft.com/office/powerpoint/2010/main" val="1324130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9D7EB26-9118-42D1-98B2-95379FECB72B}" type="datetimeFigureOut">
              <a:rPr lang="en-AU" smtClean="0"/>
              <a:t>27/08/2012</a:t>
            </a:fld>
            <a:endParaRPr lang="en-AU" dirty="0"/>
          </a:p>
        </p:txBody>
      </p:sp>
      <p:sp>
        <p:nvSpPr>
          <p:cNvPr id="5" name="Footer Placeholder 4"/>
          <p:cNvSpPr>
            <a:spLocks noGrp="1"/>
          </p:cNvSpPr>
          <p:nvPr>
            <p:ph type="ftr" sz="quarter" idx="11"/>
          </p:nvPr>
        </p:nvSpPr>
        <p:spPr bwMode="white"/>
        <p:txBody>
          <a:bodyPr/>
          <a:lstStyle/>
          <a:p>
            <a:endParaRPr lang="en-AU" dirty="0"/>
          </a:p>
        </p:txBody>
      </p:sp>
      <p:sp>
        <p:nvSpPr>
          <p:cNvPr id="6" name="Slide Number Placeholder 5"/>
          <p:cNvSpPr>
            <a:spLocks noGrp="1"/>
          </p:cNvSpPr>
          <p:nvPr>
            <p:ph type="sldNum" sz="quarter" idx="12"/>
          </p:nvPr>
        </p:nvSpPr>
        <p:spPr/>
        <p:txBody>
          <a:bodyPr/>
          <a:lstStyle/>
          <a:p>
            <a:fld id="{A15DD1EB-5C7B-45D7-9C92-2EFF67F6FDD9}" type="slidenum">
              <a:rPr lang="en-AU" smtClean="0"/>
              <a:t>‹#›</a:t>
            </a:fld>
            <a:endParaRPr lang="en-A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5DD1EB-5C7B-45D7-9C92-2EFF67F6FDD9}" type="slidenum">
              <a:rPr lang="en-AU" smtClean="0"/>
              <a:t>‹#›</a:t>
            </a:fld>
            <a:endParaRPr lang="en-A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5DD1EB-5C7B-45D7-9C92-2EFF67F6FDD9}" type="slidenum">
              <a:rPr lang="en-AU" smtClean="0"/>
              <a:t>‹#›</a:t>
            </a:fld>
            <a:endParaRPr lang="en-A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5DD1EB-5C7B-45D7-9C92-2EFF67F6FDD9}" type="slidenum">
              <a:rPr lang="en-AU" smtClean="0"/>
              <a:t>‹#›</a:t>
            </a:fld>
            <a:endParaRPr lang="en-A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15DD1EB-5C7B-45D7-9C92-2EFF67F6FDD9}" type="slidenum">
              <a:rPr lang="en-AU" smtClean="0"/>
              <a:t>‹#›</a:t>
            </a:fld>
            <a:endParaRPr lang="en-A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5DD1EB-5C7B-45D7-9C92-2EFF67F6FDD9}" type="slidenum">
              <a:rPr lang="en-AU" smtClean="0"/>
              <a:t>‹#›</a:t>
            </a:fld>
            <a:endParaRPr lang="en-AU"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15DD1EB-5C7B-45D7-9C92-2EFF67F6FDD9}" type="slidenum">
              <a:rPr lang="en-AU" smtClean="0"/>
              <a:t>‹#›</a:t>
            </a:fld>
            <a:endParaRPr lang="en-A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15DD1EB-5C7B-45D7-9C92-2EFF67F6FDD9}" type="slidenum">
              <a:rPr lang="en-AU" smtClean="0"/>
              <a:t>‹#›</a:t>
            </a:fld>
            <a:endParaRPr lang="en-A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5DD1EB-5C7B-45D7-9C92-2EFF67F6FDD9}" type="slidenum">
              <a:rPr lang="en-AU" smtClean="0"/>
              <a:t>‹#›</a:t>
            </a:fld>
            <a:endParaRPr lang="en-A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5DD1EB-5C7B-45D7-9C92-2EFF67F6FDD9}" type="slidenum">
              <a:rPr lang="en-AU" smtClean="0"/>
              <a:t>‹#›</a:t>
            </a:fld>
            <a:endParaRPr lang="en-AU"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7EB26-9118-42D1-98B2-95379FECB72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15DD1EB-5C7B-45D7-9C92-2EFF67F6FDD9}" type="slidenum">
              <a:rPr lang="en-AU" smtClean="0"/>
              <a:t>‹#›</a:t>
            </a:fld>
            <a:endParaRPr lang="en-A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9D7EB26-9118-42D1-98B2-95379FECB72B}" type="datetimeFigureOut">
              <a:rPr lang="en-AU" smtClean="0"/>
              <a:t>27/08/2012</a:t>
            </a:fld>
            <a:endParaRPr lang="en-A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A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15DD1EB-5C7B-45D7-9C92-2EFF67F6FDD9}"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ary_Gilmore" TargetMode="External"/><Relationship Id="rId7" Type="http://schemas.openxmlformats.org/officeDocument/2006/relationships/hyperlink" Target="http://www.ariahparkfestival.com/about-marygilmore.html"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artgallery.nsw.gov.au/collection/works/OA28.1960/" TargetMode="External"/><Relationship Id="rId5" Type="http://schemas.openxmlformats.org/officeDocument/2006/relationships/hyperlink" Target="http://www.middlemiss.org/lit/authors/gilmorem/gilmore" TargetMode="External"/><Relationship Id="rId4" Type="http://schemas.openxmlformats.org/officeDocument/2006/relationships/hyperlink" Target="http://www.middlemiss.org/lit/authors/gilmorem/gilmor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44824"/>
            <a:ext cx="6400800" cy="1295400"/>
          </a:xfrm>
        </p:spPr>
        <p:txBody>
          <a:bodyPr/>
          <a:lstStyle/>
          <a:p>
            <a:r>
              <a:rPr lang="en-AU" dirty="0" smtClean="0">
                <a:latin typeface="Arial" pitchFamily="34" charset="0"/>
                <a:ea typeface="Adobe Gothic Std B" pitchFamily="34" charset="-128"/>
                <a:cs typeface="Arial" pitchFamily="34" charset="0"/>
              </a:rPr>
              <a:t>Dame Mary Jean Gilmore</a:t>
            </a:r>
            <a:endParaRPr lang="en-AU" dirty="0"/>
          </a:p>
        </p:txBody>
      </p:sp>
      <p:sp>
        <p:nvSpPr>
          <p:cNvPr id="3" name="Subtitle 2"/>
          <p:cNvSpPr>
            <a:spLocks noGrp="1"/>
          </p:cNvSpPr>
          <p:nvPr>
            <p:ph type="subTitle" idx="1"/>
          </p:nvPr>
        </p:nvSpPr>
        <p:spPr/>
        <p:txBody>
          <a:bodyPr>
            <a:normAutofit fontScale="62500" lnSpcReduction="20000"/>
          </a:bodyPr>
          <a:lstStyle/>
          <a:p>
            <a:r>
              <a:rPr lang="en-AU" sz="3200" dirty="0" smtClean="0"/>
              <a:t>By Jada </a:t>
            </a:r>
            <a:r>
              <a:rPr lang="en-AU" sz="3200" dirty="0" smtClean="0"/>
              <a:t>Ngan-Woo</a:t>
            </a:r>
          </a:p>
          <a:p>
            <a:r>
              <a:rPr lang="en-AU" sz="1900" dirty="0" smtClean="0"/>
              <a:t>5/6C 2012</a:t>
            </a:r>
            <a:endParaRPr lang="en-AU" sz="1900" dirty="0" smtClean="0"/>
          </a:p>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380" y="3501008"/>
            <a:ext cx="1581541" cy="217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077072"/>
            <a:ext cx="1440553" cy="174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515157"/>
            <a:ext cx="1615763" cy="216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29366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68760"/>
            <a:ext cx="6400800" cy="856456"/>
          </a:xfrm>
        </p:spPr>
        <p:txBody>
          <a:bodyPr>
            <a:normAutofit fontScale="90000"/>
          </a:bodyPr>
          <a:lstStyle/>
          <a:p>
            <a:r>
              <a:rPr lang="en-AU" dirty="0" smtClean="0"/>
              <a:t>Dame Mary jean Gilmore</a:t>
            </a:r>
            <a:endParaRPr lang="en-AU" dirty="0"/>
          </a:p>
        </p:txBody>
      </p:sp>
      <p:sp>
        <p:nvSpPr>
          <p:cNvPr id="4" name="Text Placeholder 3"/>
          <p:cNvSpPr>
            <a:spLocks noGrp="1"/>
          </p:cNvSpPr>
          <p:nvPr>
            <p:ph type="body" idx="1"/>
          </p:nvPr>
        </p:nvSpPr>
        <p:spPr/>
        <p:txBody>
          <a:bodyPr>
            <a:normAutofit fontScale="92500" lnSpcReduction="20000"/>
          </a:bodyPr>
          <a:lstStyle/>
          <a:p>
            <a:r>
              <a:rPr lang="en-AU" dirty="0" smtClean="0"/>
              <a:t>Mary in 1927.</a:t>
            </a:r>
            <a:endParaRPr lang="en-AU" dirty="0"/>
          </a:p>
        </p:txBody>
      </p:sp>
      <p:sp>
        <p:nvSpPr>
          <p:cNvPr id="5" name="Text Placeholder 4"/>
          <p:cNvSpPr>
            <a:spLocks noGrp="1"/>
          </p:cNvSpPr>
          <p:nvPr>
            <p:ph type="body" sz="quarter" idx="3"/>
          </p:nvPr>
        </p:nvSpPr>
        <p:spPr/>
        <p:txBody>
          <a:bodyPr>
            <a:normAutofit fontScale="92500" lnSpcReduction="20000"/>
          </a:bodyPr>
          <a:lstStyle/>
          <a:p>
            <a:r>
              <a:rPr lang="en-AU" dirty="0" smtClean="0"/>
              <a:t>Mary at age 83. </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52936"/>
            <a:ext cx="2592288" cy="274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852936"/>
            <a:ext cx="1907282" cy="274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4454686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Early years </a:t>
            </a:r>
            <a:endParaRPr lang="en-AU" dirty="0"/>
          </a:p>
        </p:txBody>
      </p:sp>
      <p:sp>
        <p:nvSpPr>
          <p:cNvPr id="3" name="Content Placeholder 2"/>
          <p:cNvSpPr>
            <a:spLocks noGrp="1"/>
          </p:cNvSpPr>
          <p:nvPr>
            <p:ph idx="1"/>
          </p:nvPr>
        </p:nvSpPr>
        <p:spPr/>
        <p:txBody>
          <a:bodyPr/>
          <a:lstStyle/>
          <a:p>
            <a:pPr indent="0">
              <a:buNone/>
            </a:pPr>
            <a:r>
              <a:rPr lang="en-AU" dirty="0" smtClean="0">
                <a:latin typeface="Arial" pitchFamily="34" charset="0"/>
                <a:cs typeface="Arial" pitchFamily="34" charset="0"/>
              </a:rPr>
              <a:t>Mary lived near Goulbourn, New South Wales. She was born on the 16</a:t>
            </a:r>
            <a:r>
              <a:rPr lang="en-AU" baseline="30000" dirty="0" smtClean="0">
                <a:latin typeface="Arial" pitchFamily="34" charset="0"/>
                <a:cs typeface="Arial" pitchFamily="34" charset="0"/>
              </a:rPr>
              <a:t>th</a:t>
            </a:r>
            <a:r>
              <a:rPr lang="en-AU" dirty="0" smtClean="0">
                <a:latin typeface="Arial" pitchFamily="34" charset="0"/>
                <a:cs typeface="Arial" pitchFamily="34" charset="0"/>
              </a:rPr>
              <a:t> August 1865 at Cotta Walla. Her heritage is Scottish and Irish </a:t>
            </a:r>
            <a:r>
              <a:rPr lang="en-AU" dirty="0" smtClean="0">
                <a:latin typeface="Arial" pitchFamily="34" charset="0"/>
                <a:cs typeface="Arial" pitchFamily="34" charset="0"/>
              </a:rPr>
              <a:t>her </a:t>
            </a:r>
            <a:r>
              <a:rPr lang="en-AU" dirty="0" smtClean="0">
                <a:latin typeface="Arial" pitchFamily="34" charset="0"/>
                <a:cs typeface="Arial" pitchFamily="34" charset="0"/>
              </a:rPr>
              <a:t>religion is Presbyterian. Sadly Mary died on the 3</a:t>
            </a:r>
            <a:r>
              <a:rPr lang="en-AU" baseline="30000" dirty="0" smtClean="0">
                <a:latin typeface="Arial" pitchFamily="34" charset="0"/>
                <a:cs typeface="Arial" pitchFamily="34" charset="0"/>
              </a:rPr>
              <a:t>rd</a:t>
            </a:r>
            <a:r>
              <a:rPr lang="en-AU" dirty="0" smtClean="0">
                <a:latin typeface="Arial" pitchFamily="34" charset="0"/>
                <a:cs typeface="Arial" pitchFamily="34" charset="0"/>
              </a:rPr>
              <a:t> December 1962,  aged 97. Mary was accorded to a writer since the death of Henry Lawson in 1922. </a:t>
            </a:r>
            <a:r>
              <a:rPr lang="en-AU" dirty="0" smtClean="0">
                <a:latin typeface="Arial" pitchFamily="34" charset="0"/>
                <a:cs typeface="Arial" pitchFamily="34" charset="0"/>
              </a:rPr>
              <a:t>Mary’s religion is Presbyterian.</a:t>
            </a:r>
            <a:endParaRPr lang="en-AU" dirty="0">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980728"/>
            <a:ext cx="1259769" cy="152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6923140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Career  </a:t>
            </a:r>
            <a:endParaRPr lang="en-AU" dirty="0"/>
          </a:p>
        </p:txBody>
      </p:sp>
      <p:sp>
        <p:nvSpPr>
          <p:cNvPr id="5" name="Content Placeholder 4"/>
          <p:cNvSpPr>
            <a:spLocks noGrp="1"/>
          </p:cNvSpPr>
          <p:nvPr>
            <p:ph idx="1"/>
          </p:nvPr>
        </p:nvSpPr>
        <p:spPr/>
        <p:txBody>
          <a:bodyPr/>
          <a:lstStyle/>
          <a:p>
            <a:pPr indent="0">
              <a:buNone/>
            </a:pPr>
            <a:r>
              <a:rPr lang="en-AU" dirty="0">
                <a:latin typeface="Arial" pitchFamily="34" charset="0"/>
                <a:cs typeface="Arial" pitchFamily="34" charset="0"/>
              </a:rPr>
              <a:t> </a:t>
            </a:r>
            <a:r>
              <a:rPr lang="en-AU" dirty="0" smtClean="0">
                <a:latin typeface="Arial" pitchFamily="34" charset="0"/>
                <a:cs typeface="Arial" pitchFamily="34" charset="0"/>
              </a:rPr>
              <a:t>Mary was a poet and journalist. Mary wrote many wonderful and inspirational poems. She was also a school teacher, socialist, essayist, utopian, columnist, auto biographer and    pacifist. Mary was very talented and had lots of social skills. </a:t>
            </a:r>
            <a:endParaRPr lang="en-AU" dirty="0">
              <a:latin typeface="Arial Rounded MT Bol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149080"/>
            <a:ext cx="133819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0" y="4310422"/>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170303"/>
            <a:ext cx="1336923" cy="171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35569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Achievements</a:t>
            </a:r>
            <a:endParaRPr lang="en-AU" dirty="0"/>
          </a:p>
        </p:txBody>
      </p:sp>
      <p:sp>
        <p:nvSpPr>
          <p:cNvPr id="3" name="Content Placeholder 2"/>
          <p:cNvSpPr>
            <a:spLocks noGrp="1"/>
          </p:cNvSpPr>
          <p:nvPr>
            <p:ph idx="1"/>
          </p:nvPr>
        </p:nvSpPr>
        <p:spPr/>
        <p:txBody>
          <a:bodyPr/>
          <a:lstStyle/>
          <a:p>
            <a:pPr indent="0">
              <a:buNone/>
            </a:pPr>
            <a:r>
              <a:rPr lang="en-AU" dirty="0" smtClean="0"/>
              <a:t> </a:t>
            </a:r>
            <a:r>
              <a:rPr lang="en-AU" dirty="0" smtClean="0">
                <a:latin typeface="Arial" pitchFamily="34" charset="0"/>
                <a:cs typeface="Arial" pitchFamily="34" charset="0"/>
              </a:rPr>
              <a:t>During World War 2 Mary wrote stirring patriotic verses such as ‘</a:t>
            </a:r>
            <a:r>
              <a:rPr lang="en-AU" i="1" dirty="0" smtClean="0">
                <a:latin typeface="Arial" pitchFamily="34" charset="0"/>
                <a:cs typeface="Arial" pitchFamily="34" charset="0"/>
              </a:rPr>
              <a:t>No Foe Shall Gather Our Harvest’ . </a:t>
            </a:r>
            <a:r>
              <a:rPr lang="en-AU" dirty="0" smtClean="0">
                <a:latin typeface="Arial" pitchFamily="34" charset="0"/>
                <a:cs typeface="Arial" pitchFamily="34" charset="0"/>
              </a:rPr>
              <a:t>25 years ago actor Beverly Dunn created a memorable portrait of the dame on the ten-dollar note: </a:t>
            </a:r>
            <a:endParaRPr lang="en-AU"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876870"/>
            <a:ext cx="4151362" cy="173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24747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Mary’s contribution  </a:t>
            </a:r>
            <a:endParaRPr lang="en-AU" dirty="0"/>
          </a:p>
        </p:txBody>
      </p:sp>
      <p:sp>
        <p:nvSpPr>
          <p:cNvPr id="3" name="Content Placeholder 2"/>
          <p:cNvSpPr>
            <a:spLocks noGrp="1"/>
          </p:cNvSpPr>
          <p:nvPr>
            <p:ph idx="1"/>
          </p:nvPr>
        </p:nvSpPr>
        <p:spPr/>
        <p:txBody>
          <a:bodyPr>
            <a:normAutofit fontScale="85000" lnSpcReduction="10000"/>
          </a:bodyPr>
          <a:lstStyle/>
          <a:p>
            <a:pPr indent="0">
              <a:buNone/>
            </a:pPr>
            <a:r>
              <a:rPr lang="en-AU" dirty="0" smtClean="0">
                <a:latin typeface="Arial" pitchFamily="34" charset="0"/>
                <a:cs typeface="Arial" pitchFamily="34" charset="0"/>
              </a:rPr>
              <a:t>Mary’s first volume of poetry was published in 1910, and for the ensuring half-century. She was regarded as one of Australia’s most popular and widely </a:t>
            </a:r>
            <a:r>
              <a:rPr lang="en-AU" dirty="0">
                <a:latin typeface="Arial" pitchFamily="34" charset="0"/>
                <a:cs typeface="Arial" pitchFamily="34" charset="0"/>
              </a:rPr>
              <a:t>read poets. In 1908 she became women's editor of The Worker, the newspaper of Australia's largest and most powerful trade union, the Australian Workers' Union (AWU). She was the union's first woman member. The Worker gave her a platform for her journalism, in which she campaigned for better working conditions for working women, for children's welfare and for a better deal for the indigenous Australians.</a:t>
            </a:r>
            <a:endParaRPr lang="en-AU" dirty="0" smtClean="0">
              <a:latin typeface="Arial" pitchFamily="34" charset="0"/>
              <a:cs typeface="Arial" pitchFamily="34" charset="0"/>
            </a:endParaRPr>
          </a:p>
          <a:p>
            <a:pPr indent="0">
              <a:buNone/>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6569730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Bibliography</a:t>
            </a:r>
            <a:endParaRPr lang="en-AU" dirty="0"/>
          </a:p>
        </p:txBody>
      </p:sp>
      <p:sp>
        <p:nvSpPr>
          <p:cNvPr id="3" name="Content Placeholder 2"/>
          <p:cNvSpPr>
            <a:spLocks noGrp="1"/>
          </p:cNvSpPr>
          <p:nvPr>
            <p:ph idx="1"/>
          </p:nvPr>
        </p:nvSpPr>
        <p:spPr/>
        <p:txBody>
          <a:bodyPr/>
          <a:lstStyle/>
          <a:p>
            <a:r>
              <a:rPr lang="en-AU" dirty="0">
                <a:latin typeface="Arial" pitchFamily="34" charset="0"/>
                <a:cs typeface="Arial" pitchFamily="34" charset="0"/>
                <a:hlinkClick r:id="rId3"/>
              </a:rPr>
              <a:t>http://</a:t>
            </a:r>
            <a:r>
              <a:rPr lang="en-AU" dirty="0" smtClean="0">
                <a:latin typeface="Arial" pitchFamily="34" charset="0"/>
                <a:cs typeface="Arial" pitchFamily="34" charset="0"/>
                <a:hlinkClick r:id="rId3"/>
              </a:rPr>
              <a:t>en.wikipedia.org/wiki/Mary_Gilmore</a:t>
            </a:r>
            <a:r>
              <a:rPr lang="en-AU" dirty="0" smtClean="0">
                <a:latin typeface="Arial" pitchFamily="34" charset="0"/>
                <a:cs typeface="Arial" pitchFamily="34" charset="0"/>
              </a:rPr>
              <a:t> </a:t>
            </a:r>
          </a:p>
          <a:p>
            <a:r>
              <a:rPr lang="en-AU" dirty="0" smtClean="0">
                <a:latin typeface="Arial" pitchFamily="34" charset="0"/>
                <a:cs typeface="Arial" pitchFamily="34" charset="0"/>
                <a:hlinkClick r:id="rId4"/>
              </a:rPr>
              <a:t>http</a:t>
            </a:r>
            <a:r>
              <a:rPr lang="en-AU" dirty="0">
                <a:latin typeface="Arial" pitchFamily="34" charset="0"/>
                <a:cs typeface="Arial" pitchFamily="34" charset="0"/>
                <a:hlinkClick r:id="rId4"/>
              </a:rPr>
              <a:t>://</a:t>
            </a:r>
            <a:r>
              <a:rPr lang="en-AU" dirty="0" smtClean="0">
                <a:latin typeface="Arial" pitchFamily="34" charset="0"/>
                <a:cs typeface="Arial" pitchFamily="34" charset="0"/>
                <a:hlinkClick r:id="rId4"/>
              </a:rPr>
              <a:t>www.middlemiss.org/lit/authors/gilmorem/gilmorem</a:t>
            </a:r>
            <a:endParaRPr lang="en-AU" dirty="0">
              <a:latin typeface="Arial" pitchFamily="34" charset="0"/>
              <a:cs typeface="Arial" pitchFamily="34" charset="0"/>
            </a:endParaRPr>
          </a:p>
          <a:p>
            <a:r>
              <a:rPr lang="en-AU" dirty="0" smtClean="0">
                <a:latin typeface="Arial" pitchFamily="34" charset="0"/>
                <a:cs typeface="Arial" pitchFamily="34" charset="0"/>
                <a:hlinkClick r:id="rId5"/>
              </a:rPr>
              <a:t>http</a:t>
            </a:r>
            <a:r>
              <a:rPr lang="en-AU" dirty="0">
                <a:latin typeface="Arial" pitchFamily="34" charset="0"/>
                <a:cs typeface="Arial" pitchFamily="34" charset="0"/>
                <a:hlinkClick r:id="rId5"/>
              </a:rPr>
              <a:t>://</a:t>
            </a:r>
            <a:r>
              <a:rPr lang="en-AU" dirty="0" smtClean="0">
                <a:latin typeface="Arial" pitchFamily="34" charset="0"/>
                <a:cs typeface="Arial" pitchFamily="34" charset="0"/>
                <a:hlinkClick r:id="rId5"/>
              </a:rPr>
              <a:t>www.middlemiss.org/lit/authors/gilmorem/gilmore</a:t>
            </a:r>
            <a:r>
              <a:rPr lang="en-AU" dirty="0" smtClean="0">
                <a:latin typeface="Arial" pitchFamily="34" charset="0"/>
                <a:cs typeface="Arial" pitchFamily="34" charset="0"/>
              </a:rPr>
              <a:t>.</a:t>
            </a:r>
          </a:p>
          <a:p>
            <a:r>
              <a:rPr lang="en-AU" dirty="0">
                <a:latin typeface="Arial" pitchFamily="34" charset="0"/>
                <a:cs typeface="Arial" pitchFamily="34" charset="0"/>
                <a:hlinkClick r:id="rId6"/>
              </a:rPr>
              <a:t>http://www.artgallery.nsw.gov.au/collection/works/OA28.1960</a:t>
            </a:r>
            <a:r>
              <a:rPr lang="en-AU" dirty="0" smtClean="0">
                <a:latin typeface="Arial" pitchFamily="34" charset="0"/>
                <a:cs typeface="Arial" pitchFamily="34" charset="0"/>
                <a:hlinkClick r:id="rId6"/>
              </a:rPr>
              <a:t>/</a:t>
            </a:r>
            <a:endParaRPr lang="en-AU" dirty="0" smtClean="0">
              <a:latin typeface="Arial" pitchFamily="34" charset="0"/>
              <a:cs typeface="Arial" pitchFamily="34" charset="0"/>
            </a:endParaRPr>
          </a:p>
          <a:p>
            <a:r>
              <a:rPr lang="en-AU" dirty="0">
                <a:latin typeface="Arial" pitchFamily="34" charset="0"/>
                <a:cs typeface="Arial" pitchFamily="34" charset="0"/>
                <a:hlinkClick r:id="rId7"/>
              </a:rPr>
              <a:t>http://</a:t>
            </a:r>
            <a:r>
              <a:rPr lang="en-AU" dirty="0" smtClean="0">
                <a:latin typeface="Arial" pitchFamily="34" charset="0"/>
                <a:cs typeface="Arial" pitchFamily="34" charset="0"/>
                <a:hlinkClick r:id="rId7"/>
              </a:rPr>
              <a:t>www.ariahparkfestival.com/about-marygilmore.html</a:t>
            </a:r>
            <a:endParaRPr lang="en-AU" dirty="0" smtClean="0">
              <a:latin typeface="Arial" pitchFamily="34" charset="0"/>
              <a:cs typeface="Arial" pitchFamily="34" charset="0"/>
            </a:endParaRPr>
          </a:p>
          <a:p>
            <a:pPr indent="0">
              <a:buNone/>
            </a:pPr>
            <a:endParaRPr lang="en-AU" dirty="0" smtClean="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87110954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ame Mary Jean Gilmore&amp;quot;&quot;/&gt;&lt;property id=&quot;20307&quot; value=&quot;256&quot;/&gt;&lt;/object&gt;&lt;object type=&quot;3&quot; unique_id=&quot;10005&quot;&gt;&lt;property id=&quot;20148&quot; value=&quot;5&quot;/&gt;&lt;property id=&quot;20300&quot; value=&quot;Slide 2 - &amp;quot;Dame Mary jean Gilmore&amp;quot;&quot;/&gt;&lt;property id=&quot;20307&quot; value=&quot;257&quot;/&gt;&lt;/object&gt;&lt;object type=&quot;3&quot; unique_id=&quot;10006&quot;&gt;&lt;property id=&quot;20148&quot; value=&quot;5&quot;/&gt;&lt;property id=&quot;20300&quot; value=&quot;Slide 3 - &amp;quot;Early years &amp;quot;&quot;/&gt;&lt;property id=&quot;20307&quot; value=&quot;258&quot;/&gt;&lt;/object&gt;&lt;object type=&quot;3&quot; unique_id=&quot;10007&quot;&gt;&lt;property id=&quot;20148&quot; value=&quot;5&quot;/&gt;&lt;property id=&quot;20300&quot; value=&quot;Slide 4 - &amp;quot;Career  &amp;quot;&quot;/&gt;&lt;property id=&quot;20307&quot; value=&quot;259&quot;/&gt;&lt;/object&gt;&lt;object type=&quot;3&quot; unique_id=&quot;10008&quot;&gt;&lt;property id=&quot;20148&quot; value=&quot;5&quot;/&gt;&lt;property id=&quot;20300&quot; value=&quot;Slide 5 - &amp;quot;Achievements&amp;quot;&quot;/&gt;&lt;property id=&quot;20307&quot; value=&quot;260&quot;/&gt;&lt;/object&gt;&lt;object type=&quot;3&quot; unique_id=&quot;10037&quot;&gt;&lt;property id=&quot;20148&quot; value=&quot;5&quot;/&gt;&lt;property id=&quot;20300&quot; value=&quot;Slide 6 - &amp;quot;Mary’s contribution  &amp;quot;&quot;/&gt;&lt;property id=&quot;20307&quot; value=&quot;261&quot;/&gt;&lt;/object&gt;&lt;object type=&quot;3&quot; unique_id=&quot;10038&quot;&gt;&lt;property id=&quot;20148&quot; value=&quot;5&quot;/&gt;&lt;property id=&quot;20300&quot; value=&quot;Slide 7 - &amp;quot;Bibliography&amp;quot;&quot;/&gt;&lt;property id=&quot;20307&quot; value=&quot;26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4"/>
</p:tagLst>
</file>

<file path=ppt/tags/tag4.xml><?xml version="1.0" encoding="utf-8"?>
<p:tagLst xmlns:a="http://schemas.openxmlformats.org/drawingml/2006/main" xmlns:r="http://schemas.openxmlformats.org/officeDocument/2006/relationships" xmlns:p="http://schemas.openxmlformats.org/presentationml/2006/main">
  <p:tag name="TIMING" val="|6.5"/>
</p:tagLst>
</file>

<file path=ppt/tags/tag5.xml><?xml version="1.0" encoding="utf-8"?>
<p:tagLst xmlns:a="http://schemas.openxmlformats.org/drawingml/2006/main" xmlns:r="http://schemas.openxmlformats.org/officeDocument/2006/relationships" xmlns:p="http://schemas.openxmlformats.org/presentationml/2006/main">
  <p:tag name="TIMING" val="|7.4"/>
</p:tagLst>
</file>

<file path=ppt/tags/tag6.xml><?xml version="1.0" encoding="utf-8"?>
<p:tagLst xmlns:a="http://schemas.openxmlformats.org/drawingml/2006/main" xmlns:r="http://schemas.openxmlformats.org/officeDocument/2006/relationships" xmlns:p="http://schemas.openxmlformats.org/presentationml/2006/main">
  <p:tag name="TIMING" val="|6"/>
</p:tagLst>
</file>

<file path=ppt/tags/tag7.xml><?xml version="1.0" encoding="utf-8"?>
<p:tagLst xmlns:a="http://schemas.openxmlformats.org/drawingml/2006/main" xmlns:r="http://schemas.openxmlformats.org/officeDocument/2006/relationships" xmlns:p="http://schemas.openxmlformats.org/presentationml/2006/main">
  <p:tag name="TIMING" val="|2.1"/>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142</TotalTime>
  <Words>299</Words>
  <Application>Microsoft Office PowerPoint</Application>
  <PresentationFormat>On-screen Show (4:3)</PresentationFormat>
  <Paragraphs>21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Dame Mary Jean Gilmore</vt:lpstr>
      <vt:lpstr>Dame Mary jean Gilmore</vt:lpstr>
      <vt:lpstr>Early years </vt:lpstr>
      <vt:lpstr>Career  </vt:lpstr>
      <vt:lpstr>Achievements</vt:lpstr>
      <vt:lpstr>Mary’s contribution  </vt:lpstr>
      <vt:lpstr>Bibliography</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13</cp:revision>
  <dcterms:created xsi:type="dcterms:W3CDTF">2012-08-14T04:24:09Z</dcterms:created>
  <dcterms:modified xsi:type="dcterms:W3CDTF">2012-08-27T01:20:43Z</dcterms:modified>
</cp:coreProperties>
</file>