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70183-A6E2-4567-AA33-D93073AB8263}" type="datetimeFigureOut">
              <a:rPr lang="en-AU" smtClean="0"/>
              <a:t>27/08/2012</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6F9DC-A9C5-4C15-A931-D13ABC0E6182}" type="slidenum">
              <a:rPr lang="en-AU" smtClean="0"/>
              <a:t>‹#›</a:t>
            </a:fld>
            <a:endParaRPr lang="en-AU" dirty="0"/>
          </a:p>
        </p:txBody>
      </p:sp>
    </p:spTree>
    <p:extLst>
      <p:ext uri="{BB962C8B-B14F-4D97-AF65-F5344CB8AC3E}">
        <p14:creationId xmlns:p14="http://schemas.microsoft.com/office/powerpoint/2010/main" val="244347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16F9DC-A9C5-4C15-A931-D13ABC0E6182}" type="slidenum">
              <a:rPr lang="en-AU" smtClean="0"/>
              <a:t>8</a:t>
            </a:fld>
            <a:endParaRPr lang="en-AU" dirty="0"/>
          </a:p>
        </p:txBody>
      </p:sp>
    </p:spTree>
    <p:extLst>
      <p:ext uri="{BB962C8B-B14F-4D97-AF65-F5344CB8AC3E}">
        <p14:creationId xmlns:p14="http://schemas.microsoft.com/office/powerpoint/2010/main" val="258605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a:lstStyle/>
          <a:p>
            <a:fld id="{07A41874-0B5F-4977-BC15-A4DED28A1018}" type="slidenum">
              <a:rPr lang="en-AU" smtClean="0"/>
              <a:t>‹#›</a:t>
            </a:fld>
            <a:endParaRPr lang="en-AU"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7924800" y="6416675"/>
            <a:ext cx="762000" cy="365125"/>
          </a:xfrm>
        </p:spPr>
        <p:txBody>
          <a:bodyPr/>
          <a:lstStyle/>
          <a:p>
            <a:fld id="{07A41874-0B5F-4977-BC15-A4DED28A1018}" type="slidenum">
              <a:rPr lang="en-AU" smtClean="0"/>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CE2B1A-9CAE-47BC-B01F-1CB148CE2C9B}" type="datetimeFigureOut">
              <a:rPr lang="en-AU" smtClean="0"/>
              <a:t>27/08/2012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7A41874-0B5F-4977-BC15-A4DED28A1018}"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CCE2B1A-9CAE-47BC-B01F-1CB148CE2C9B}" type="datetimeFigureOut">
              <a:rPr lang="en-AU" smtClean="0"/>
              <a:t>27/08/2012</a:t>
            </a:fld>
            <a:endParaRPr lang="en-AU"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A41874-0B5F-4977-BC15-A4DED28A1018}" type="slidenum">
              <a:rPr lang="en-AU" smtClean="0"/>
              <a:t>‹#›</a:t>
            </a:fld>
            <a:endParaRPr lang="en-AU"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James_Cook" TargetMode="External"/><Relationship Id="rId2" Type="http://schemas.openxmlformats.org/officeDocument/2006/relationships/hyperlink" Target="http://www.captaincooksociety.com/" TargetMode="External"/><Relationship Id="rId1" Type="http://schemas.openxmlformats.org/officeDocument/2006/relationships/slideLayout" Target="../slideLayouts/slideLayout2.xml"/><Relationship Id="rId4" Type="http://schemas.openxmlformats.org/officeDocument/2006/relationships/hyperlink" Target="http://www.winthrop.dk/cooklif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4" y="1268760"/>
            <a:ext cx="8229600" cy="1828800"/>
          </a:xfrm>
        </p:spPr>
        <p:txBody>
          <a:bodyPr>
            <a:normAutofit fontScale="90000"/>
          </a:bodyPr>
          <a:lstStyle/>
          <a:p>
            <a:r>
              <a:rPr lang="en-AU" dirty="0" smtClean="0"/>
              <a:t/>
            </a:r>
            <a:br>
              <a:rPr lang="en-AU" dirty="0" smtClean="0"/>
            </a:br>
            <a:r>
              <a:rPr lang="en-AU" dirty="0"/>
              <a:t/>
            </a:r>
            <a:br>
              <a:rPr lang="en-AU" dirty="0"/>
            </a:br>
            <a:r>
              <a:rPr lang="en-AU" dirty="0" smtClean="0"/>
              <a:t/>
            </a:r>
            <a:br>
              <a:rPr lang="en-AU" dirty="0" smtClean="0"/>
            </a:br>
            <a:r>
              <a:rPr lang="en-AU" dirty="0"/>
              <a:t/>
            </a:r>
            <a:br>
              <a:rPr lang="en-AU" dirty="0"/>
            </a:br>
            <a:r>
              <a:rPr lang="en-AU" dirty="0" smtClean="0"/>
              <a:t>       </a:t>
            </a:r>
            <a:r>
              <a:rPr lang="en-AU" sz="7300" dirty="0" smtClean="0">
                <a:latin typeface="Algerian" pitchFamily="82" charset="0"/>
              </a:rPr>
              <a:t>CAPTAIN JAMES      COOK </a:t>
            </a:r>
            <a:r>
              <a:rPr lang="en-AU" dirty="0" smtClean="0"/>
              <a:t/>
            </a:r>
            <a:br>
              <a:rPr lang="en-AU" dirty="0" smtClean="0"/>
            </a:br>
            <a:endParaRPr lang="en-AU" dirty="0"/>
          </a:p>
        </p:txBody>
      </p:sp>
      <p:sp>
        <p:nvSpPr>
          <p:cNvPr id="3" name="Subtitle 2"/>
          <p:cNvSpPr>
            <a:spLocks noGrp="1"/>
          </p:cNvSpPr>
          <p:nvPr>
            <p:ph type="subTitle" idx="1"/>
          </p:nvPr>
        </p:nvSpPr>
        <p:spPr>
          <a:xfrm>
            <a:off x="2882900" y="3861048"/>
            <a:ext cx="4572000" cy="1397496"/>
          </a:xfrm>
        </p:spPr>
        <p:txBody>
          <a:bodyPr/>
          <a:lstStyle/>
          <a:p>
            <a:endParaRPr lang="en-AU" dirty="0" smtClean="0"/>
          </a:p>
          <a:p>
            <a:endParaRPr lang="en-AU" dirty="0"/>
          </a:p>
          <a:p>
            <a:endParaRPr lang="en-AU" dirty="0"/>
          </a:p>
        </p:txBody>
      </p:sp>
      <p:sp>
        <p:nvSpPr>
          <p:cNvPr id="4" name="AutoShape 2" descr="http://library.thinkquest.org/TQ0310120/caucasians/past/james%20cook%201.jpg"/>
          <p:cNvSpPr>
            <a:spLocks noChangeAspect="1" noChangeArrowheads="1"/>
          </p:cNvSpPr>
          <p:nvPr/>
        </p:nvSpPr>
        <p:spPr bwMode="auto">
          <a:xfrm>
            <a:off x="63500" y="-136525"/>
            <a:ext cx="2819400" cy="3409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ttp://library.thinkquest.org/TQ0310120/caucasians/past/james%20cook%201.jpg"/>
          <p:cNvSpPr>
            <a:spLocks noChangeAspect="1" noChangeArrowheads="1"/>
          </p:cNvSpPr>
          <p:nvPr/>
        </p:nvSpPr>
        <p:spPr bwMode="auto">
          <a:xfrm>
            <a:off x="215900" y="15875"/>
            <a:ext cx="2819400" cy="3409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AutoShape 6" descr="http://library.thinkquest.org/TQ0310120/caucasians/past/james%20cook%201.jpg"/>
          <p:cNvSpPr>
            <a:spLocks noChangeAspect="1" noChangeArrowheads="1"/>
          </p:cNvSpPr>
          <p:nvPr/>
        </p:nvSpPr>
        <p:spPr bwMode="auto">
          <a:xfrm>
            <a:off x="368300" y="168275"/>
            <a:ext cx="2819400" cy="3409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5129"/>
            <a:ext cx="28194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90946" y="4104422"/>
            <a:ext cx="5200724" cy="830997"/>
          </a:xfrm>
          <a:prstGeom prst="rect">
            <a:avLst/>
          </a:prstGeom>
          <a:noFill/>
        </p:spPr>
        <p:txBody>
          <a:bodyPr wrap="square" rtlCol="0">
            <a:spAutoFit/>
          </a:bodyPr>
          <a:lstStyle/>
          <a:p>
            <a:pPr algn="ctr"/>
            <a:r>
              <a:rPr lang="en-AU" sz="4800" dirty="0" smtClean="0">
                <a:solidFill>
                  <a:schemeClr val="tx1">
                    <a:lumMod val="85000"/>
                  </a:schemeClr>
                </a:solidFill>
              </a:rPr>
              <a:t>British Explorer</a:t>
            </a:r>
            <a:endParaRPr lang="en-AU" sz="4800" dirty="0">
              <a:solidFill>
                <a:schemeClr val="tx1">
                  <a:lumMod val="85000"/>
                </a:schemeClr>
              </a:solidFill>
            </a:endParaRPr>
          </a:p>
        </p:txBody>
      </p:sp>
    </p:spTree>
    <p:extLst>
      <p:ext uri="{BB962C8B-B14F-4D97-AF65-F5344CB8AC3E}">
        <p14:creationId xmlns:p14="http://schemas.microsoft.com/office/powerpoint/2010/main" val="1970715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His life</a:t>
            </a:r>
            <a:endParaRPr lang="en-AU" dirty="0"/>
          </a:p>
        </p:txBody>
      </p:sp>
      <p:sp>
        <p:nvSpPr>
          <p:cNvPr id="2" name="Content Placeholder 1"/>
          <p:cNvSpPr>
            <a:spLocks noGrp="1"/>
          </p:cNvSpPr>
          <p:nvPr>
            <p:ph idx="1"/>
          </p:nvPr>
        </p:nvSpPr>
        <p:spPr/>
        <p:txBody>
          <a:bodyPr>
            <a:normAutofit fontScale="92500"/>
          </a:bodyPr>
          <a:lstStyle/>
          <a:p>
            <a:r>
              <a:rPr lang="en-AU" dirty="0"/>
              <a:t>James Cook was born on October 27, 1728 in </a:t>
            </a:r>
            <a:r>
              <a:rPr lang="en-AU" dirty="0" smtClean="0"/>
              <a:t>Main-Cleveland </a:t>
            </a:r>
            <a:r>
              <a:rPr lang="en-AU" dirty="0"/>
              <a:t>in the North Riding of Yorkshire. His birthplace was a thatched cottage. In 1736 the Cooks moved </a:t>
            </a:r>
            <a:r>
              <a:rPr lang="en-AU" dirty="0" smtClean="0"/>
              <a:t>from there land to Farm </a:t>
            </a:r>
            <a:r>
              <a:rPr lang="en-AU" dirty="0"/>
              <a:t>in Ayton. </a:t>
            </a:r>
          </a:p>
          <a:p>
            <a:r>
              <a:rPr lang="en-AU" dirty="0"/>
              <a:t>Unlike the majority of Naval officers of the time he was not the son of rich or noble parents. In fact he was the son of a Scottish farm labourer and a Yorkshire girl. He was intelligent enough to impress his father's employer who paid for the young James Cook's schooling. </a:t>
            </a:r>
          </a:p>
          <a:p>
            <a:endParaRPr lang="en-AU" dirty="0"/>
          </a:p>
        </p:txBody>
      </p:sp>
    </p:spTree>
    <p:extLst>
      <p:ext uri="{BB962C8B-B14F-4D97-AF65-F5344CB8AC3E}">
        <p14:creationId xmlns:p14="http://schemas.microsoft.com/office/powerpoint/2010/main" val="20785765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xEl>
                                              <p:pRg st="0" end="0"/>
                                            </p:txEl>
                                          </p:spTgt>
                                        </p:tgtEl>
                                      </p:cBhvr>
                                    </p:animEffect>
                                    <p:anim calcmode="lin" valueType="num">
                                      <p:cBhvr>
                                        <p:cTn id="7"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0" end="0"/>
                                            </p:txEl>
                                          </p:spTgt>
                                        </p:tgtEl>
                                      </p:cBhvr>
                                      <p:to x="100000" y="60000"/>
                                    </p:animScale>
                                    <p:animScale>
                                      <p:cBhvr>
                                        <p:cTn id="15" dur="166" decel="50000">
                                          <p:stCondLst>
                                            <p:cond delay="646"/>
                                          </p:stCondLst>
                                        </p:cTn>
                                        <p:tgtEl>
                                          <p:spTgt spid="2">
                                            <p:txEl>
                                              <p:pRg st="0" end="0"/>
                                            </p:txEl>
                                          </p:spTgt>
                                        </p:tgtEl>
                                      </p:cBhvr>
                                      <p:to x="100000" y="100000"/>
                                    </p:animScale>
                                    <p:animScale>
                                      <p:cBhvr>
                                        <p:cTn id="16" dur="26">
                                          <p:stCondLst>
                                            <p:cond delay="1312"/>
                                          </p:stCondLst>
                                        </p:cTn>
                                        <p:tgtEl>
                                          <p:spTgt spid="2">
                                            <p:txEl>
                                              <p:pRg st="0" end="0"/>
                                            </p:txEl>
                                          </p:spTgt>
                                        </p:tgtEl>
                                      </p:cBhvr>
                                      <p:to x="100000" y="80000"/>
                                    </p:animScale>
                                    <p:animScale>
                                      <p:cBhvr>
                                        <p:cTn id="17" dur="166" decel="50000">
                                          <p:stCondLst>
                                            <p:cond delay="1338"/>
                                          </p:stCondLst>
                                        </p:cTn>
                                        <p:tgtEl>
                                          <p:spTgt spid="2">
                                            <p:txEl>
                                              <p:pRg st="0" end="0"/>
                                            </p:txEl>
                                          </p:spTgt>
                                        </p:tgtEl>
                                      </p:cBhvr>
                                      <p:to x="100000" y="100000"/>
                                    </p:animScale>
                                    <p:animScale>
                                      <p:cBhvr>
                                        <p:cTn id="18" dur="26">
                                          <p:stCondLst>
                                            <p:cond delay="1642"/>
                                          </p:stCondLst>
                                        </p:cTn>
                                        <p:tgtEl>
                                          <p:spTgt spid="2">
                                            <p:txEl>
                                              <p:pRg st="0" end="0"/>
                                            </p:txEl>
                                          </p:spTgt>
                                        </p:tgtEl>
                                      </p:cBhvr>
                                      <p:to x="100000" y="90000"/>
                                    </p:animScale>
                                    <p:animScale>
                                      <p:cBhvr>
                                        <p:cTn id="19" dur="166" decel="50000">
                                          <p:stCondLst>
                                            <p:cond delay="1668"/>
                                          </p:stCondLst>
                                        </p:cTn>
                                        <p:tgtEl>
                                          <p:spTgt spid="2">
                                            <p:txEl>
                                              <p:pRg st="0" end="0"/>
                                            </p:txEl>
                                          </p:spTgt>
                                        </p:tgtEl>
                                      </p:cBhvr>
                                      <p:to x="100000" y="100000"/>
                                    </p:animScale>
                                    <p:animScale>
                                      <p:cBhvr>
                                        <p:cTn id="20" dur="26">
                                          <p:stCondLst>
                                            <p:cond delay="1808"/>
                                          </p:stCondLst>
                                        </p:cTn>
                                        <p:tgtEl>
                                          <p:spTgt spid="2">
                                            <p:txEl>
                                              <p:pRg st="0" end="0"/>
                                            </p:txEl>
                                          </p:spTgt>
                                        </p:tgtEl>
                                      </p:cBhvr>
                                      <p:to x="100000" y="95000"/>
                                    </p:animScale>
                                    <p:animScale>
                                      <p:cBhvr>
                                        <p:cTn id="21" dur="166" decel="50000">
                                          <p:stCondLst>
                                            <p:cond delay="1834"/>
                                          </p:stCondLst>
                                        </p:cTn>
                                        <p:tgtEl>
                                          <p:spTgt spid="2">
                                            <p:txEl>
                                              <p:pRg st="0" end="0"/>
                                            </p:txEl>
                                          </p:spTgt>
                                        </p:tgtEl>
                                      </p:cBhvr>
                                      <p:to x="100000" y="100000"/>
                                    </p:animScale>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2">
                                            <p:txEl>
                                              <p:pRg st="1" end="1"/>
                                            </p:txEl>
                                          </p:spTgt>
                                        </p:tgtEl>
                                      </p:cBhvr>
                                    </p:animEffect>
                                    <p:anim calcmode="lin" valueType="num">
                                      <p:cBhvr>
                                        <p:cTn id="27"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1" end="1"/>
                                            </p:txEl>
                                          </p:spTgt>
                                        </p:tgtEl>
                                      </p:cBhvr>
                                      <p:to x="100000" y="60000"/>
                                    </p:animScale>
                                    <p:animScale>
                                      <p:cBhvr>
                                        <p:cTn id="35" dur="166" decel="50000">
                                          <p:stCondLst>
                                            <p:cond delay="64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set>
                                      <p:cBhvr>
                                        <p:cTn id="4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photos</a:t>
            </a:r>
            <a:endParaRPr lang="en-AU" dirty="0"/>
          </a:p>
        </p:txBody>
      </p:sp>
      <p:sp>
        <p:nvSpPr>
          <p:cNvPr id="2" name="Content Placeholder 1"/>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556792"/>
            <a:ext cx="2304256" cy="293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http://www.pacificislandtravel.com/culture_gallery/explorers/wpe23.jpg"/>
          <p:cNvSpPr>
            <a:spLocks noChangeAspect="1" noChangeArrowheads="1"/>
          </p:cNvSpPr>
          <p:nvPr/>
        </p:nvSpPr>
        <p:spPr bwMode="auto">
          <a:xfrm>
            <a:off x="63500" y="-136525"/>
            <a:ext cx="4114800" cy="564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AutoShape 9" descr="http://www.pacificislandtravel.com/culture_gallery/explorers/wpe23.jpg"/>
          <p:cNvSpPr>
            <a:spLocks noChangeAspect="1" noChangeArrowheads="1"/>
          </p:cNvSpPr>
          <p:nvPr/>
        </p:nvSpPr>
        <p:spPr bwMode="auto">
          <a:xfrm>
            <a:off x="215900" y="15875"/>
            <a:ext cx="4114800" cy="564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304" y="1556792"/>
            <a:ext cx="1635588" cy="224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394" y="1614300"/>
            <a:ext cx="2146673" cy="214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5346" y="3837004"/>
            <a:ext cx="1743075" cy="239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46" y="4373116"/>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8420" y="3739945"/>
            <a:ext cx="3948035" cy="245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524" y="1614300"/>
            <a:ext cx="2099388" cy="218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3472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1034"/>
                                        </p:tgtEl>
                                      </p:cBhvr>
                                    </p:animEffect>
                                    <p:set>
                                      <p:cBhvr>
                                        <p:cTn id="12" dur="1" fill="hold">
                                          <p:stCondLst>
                                            <p:cond delay="1999"/>
                                          </p:stCondLst>
                                        </p:cTn>
                                        <p:tgtEl>
                                          <p:spTgt spid="10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1035"/>
                                        </p:tgtEl>
                                      </p:cBhvr>
                                    </p:animEffect>
                                    <p:anim calcmode="lin" valueType="num">
                                      <p:cBhvr>
                                        <p:cTn id="17" dur="1000"/>
                                        <p:tgtEl>
                                          <p:spTgt spid="1035"/>
                                        </p:tgtEl>
                                        <p:attrNameLst>
                                          <p:attrName>ppt_x</p:attrName>
                                        </p:attrNameLst>
                                      </p:cBhvr>
                                      <p:tavLst>
                                        <p:tav tm="0">
                                          <p:val>
                                            <p:strVal val="ppt_x"/>
                                          </p:val>
                                        </p:tav>
                                        <p:tav tm="100000">
                                          <p:val>
                                            <p:strVal val="ppt_x"/>
                                          </p:val>
                                        </p:tav>
                                      </p:tavLst>
                                    </p:anim>
                                    <p:anim calcmode="lin" valueType="num">
                                      <p:cBhvr>
                                        <p:cTn id="18" dur="1000"/>
                                        <p:tgtEl>
                                          <p:spTgt spid="1035"/>
                                        </p:tgtEl>
                                        <p:attrNameLst>
                                          <p:attrName>ppt_y</p:attrName>
                                        </p:attrNameLst>
                                      </p:cBhvr>
                                      <p:tavLst>
                                        <p:tav tm="0">
                                          <p:val>
                                            <p:strVal val="ppt_y"/>
                                          </p:val>
                                        </p:tav>
                                        <p:tav tm="100000">
                                          <p:val>
                                            <p:strVal val="ppt_y+.1"/>
                                          </p:val>
                                        </p:tav>
                                      </p:tavLst>
                                    </p:anim>
                                    <p:set>
                                      <p:cBhvr>
                                        <p:cTn id="19" dur="1" fill="hold">
                                          <p:stCondLst>
                                            <p:cond delay="999"/>
                                          </p:stCondLst>
                                        </p:cTn>
                                        <p:tgtEl>
                                          <p:spTgt spid="103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1039"/>
                                        </p:tgtEl>
                                        <p:attrNameLst>
                                          <p:attrName>ppt_w</p:attrName>
                                        </p:attrNameLst>
                                      </p:cBhvr>
                                      <p:tavLst>
                                        <p:tav tm="0">
                                          <p:val>
                                            <p:strVal val="ppt_w"/>
                                          </p:val>
                                        </p:tav>
                                        <p:tav tm="100000">
                                          <p:val>
                                            <p:fltVal val="0"/>
                                          </p:val>
                                        </p:tav>
                                      </p:tavLst>
                                    </p:anim>
                                    <p:anim calcmode="lin" valueType="num">
                                      <p:cBhvr>
                                        <p:cTn id="24" dur="1000"/>
                                        <p:tgtEl>
                                          <p:spTgt spid="1039"/>
                                        </p:tgtEl>
                                        <p:attrNameLst>
                                          <p:attrName>ppt_h</p:attrName>
                                        </p:attrNameLst>
                                      </p:cBhvr>
                                      <p:tavLst>
                                        <p:tav tm="0">
                                          <p:val>
                                            <p:strVal val="ppt_h"/>
                                          </p:val>
                                        </p:tav>
                                        <p:tav tm="100000">
                                          <p:val>
                                            <p:fltVal val="0"/>
                                          </p:val>
                                        </p:tav>
                                      </p:tavLst>
                                    </p:anim>
                                    <p:anim calcmode="lin" valueType="num">
                                      <p:cBhvr>
                                        <p:cTn id="25" dur="1000"/>
                                        <p:tgtEl>
                                          <p:spTgt spid="1039"/>
                                        </p:tgtEl>
                                        <p:attrNameLst>
                                          <p:attrName>style.rotation</p:attrName>
                                        </p:attrNameLst>
                                      </p:cBhvr>
                                      <p:tavLst>
                                        <p:tav tm="0">
                                          <p:val>
                                            <p:fltVal val="0"/>
                                          </p:val>
                                        </p:tav>
                                        <p:tav tm="100000">
                                          <p:val>
                                            <p:fltVal val="90"/>
                                          </p:val>
                                        </p:tav>
                                      </p:tavLst>
                                    </p:anim>
                                    <p:animEffect transition="out" filter="fade">
                                      <p:cBhvr>
                                        <p:cTn id="26" dur="1000"/>
                                        <p:tgtEl>
                                          <p:spTgt spid="1039"/>
                                        </p:tgtEl>
                                      </p:cBhvr>
                                    </p:animEffect>
                                    <p:set>
                                      <p:cBhvr>
                                        <p:cTn id="27" dur="1" fill="hold">
                                          <p:stCondLst>
                                            <p:cond delay="999"/>
                                          </p:stCondLst>
                                        </p:cTn>
                                        <p:tgtEl>
                                          <p:spTgt spid="10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1037"/>
                                        </p:tgtEl>
                                      </p:cBhvr>
                                    </p:animEffect>
                                    <p:set>
                                      <p:cBhvr>
                                        <p:cTn id="32" dur="1" fill="hold">
                                          <p:stCondLst>
                                            <p:cond delay="499"/>
                                          </p:stCondLst>
                                        </p:cTn>
                                        <p:tgtEl>
                                          <p:spTgt spid="10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6"/>
                                        </p:tgtEl>
                                      </p:cBhvr>
                                    </p:animEffect>
                                    <p:set>
                                      <p:cBhvr>
                                        <p:cTn id="37" dur="1" fill="hold">
                                          <p:stCondLst>
                                            <p:cond delay="499"/>
                                          </p:stCondLst>
                                        </p:cTn>
                                        <p:tgtEl>
                                          <p:spTgt spid="10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38"/>
                                        </p:tgtEl>
                                        <p:attrNameLst>
                                          <p:attrName>ppt_w</p:attrName>
                                        </p:attrNameLst>
                                      </p:cBhvr>
                                      <p:tavLst>
                                        <p:tav tm="0">
                                          <p:val>
                                            <p:strVal val="ppt_w"/>
                                          </p:val>
                                        </p:tav>
                                        <p:tav tm="100000">
                                          <p:val>
                                            <p:fltVal val="0"/>
                                          </p:val>
                                        </p:tav>
                                      </p:tavLst>
                                    </p:anim>
                                    <p:anim calcmode="lin" valueType="num">
                                      <p:cBhvr>
                                        <p:cTn id="42" dur="500"/>
                                        <p:tgtEl>
                                          <p:spTgt spid="1038"/>
                                        </p:tgtEl>
                                        <p:attrNameLst>
                                          <p:attrName>ppt_h</p:attrName>
                                        </p:attrNameLst>
                                      </p:cBhvr>
                                      <p:tavLst>
                                        <p:tav tm="0">
                                          <p:val>
                                            <p:strVal val="ppt_h"/>
                                          </p:val>
                                        </p:tav>
                                        <p:tav tm="100000">
                                          <p:val>
                                            <p:fltVal val="0"/>
                                          </p:val>
                                        </p:tav>
                                      </p:tavLst>
                                    </p:anim>
                                    <p:animEffect transition="out" filter="fade">
                                      <p:cBhvr>
                                        <p:cTn id="43" dur="500"/>
                                        <p:tgtEl>
                                          <p:spTgt spid="1038"/>
                                        </p:tgtEl>
                                      </p:cBhvr>
                                    </p:animEffect>
                                    <p:set>
                                      <p:cBhvr>
                                        <p:cTn id="44" dur="1" fill="hold">
                                          <p:stCondLst>
                                            <p:cond delay="499"/>
                                          </p:stCondLst>
                                        </p:cTn>
                                        <p:tgtEl>
                                          <p:spTgt spid="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3573016"/>
            <a:ext cx="8229600" cy="1143000"/>
          </a:xfrm>
        </p:spPr>
        <p:txBody>
          <a:bodyPr>
            <a:noAutofit/>
          </a:bodyPr>
          <a:lstStyle/>
          <a:p>
            <a:r>
              <a:rPr lang="en-AU" sz="2800" dirty="0"/>
              <a:t>After a month's </a:t>
            </a:r>
            <a:r>
              <a:rPr lang="en-AU" sz="2800" dirty="0" smtClean="0"/>
              <a:t>stay, </a:t>
            </a:r>
            <a:r>
              <a:rPr lang="en-AU" sz="2800" dirty="0"/>
              <a:t>under sail again to resume his exploration of the Northern Pacific. Shortly after leaving Hawaii Island, the foremast of the Resolution broke and the ships returned to Kealakekua Bay for repairs. It has been hypothesised that the return to the islands by Cook's expedition was not just unexpected by the Hawaiians, but unwelcome, because the season of </a:t>
            </a:r>
            <a:r>
              <a:rPr lang="en-AU" sz="2800" dirty="0" err="1"/>
              <a:t>Lono</a:t>
            </a:r>
            <a:r>
              <a:rPr lang="en-AU" sz="2800" dirty="0"/>
              <a:t> had recently </a:t>
            </a:r>
            <a:r>
              <a:rPr lang="en-AU" sz="2800" dirty="0" smtClean="0"/>
              <a:t>ended. </a:t>
            </a:r>
            <a:endParaRPr lang="en-AU" sz="2800" dirty="0"/>
          </a:p>
        </p:txBody>
      </p:sp>
      <p:sp>
        <p:nvSpPr>
          <p:cNvPr id="5" name="TextBox 4"/>
          <p:cNvSpPr txBox="1"/>
          <p:nvPr/>
        </p:nvSpPr>
        <p:spPr>
          <a:xfrm>
            <a:off x="827584" y="620688"/>
            <a:ext cx="7416824" cy="646331"/>
          </a:xfrm>
          <a:prstGeom prst="rect">
            <a:avLst/>
          </a:prstGeom>
          <a:noFill/>
        </p:spPr>
        <p:txBody>
          <a:bodyPr wrap="square" rtlCol="0">
            <a:spAutoFit/>
          </a:bodyPr>
          <a:lstStyle/>
          <a:p>
            <a:pPr algn="ctr"/>
            <a:r>
              <a:rPr lang="en-AU" sz="3600" dirty="0" smtClean="0"/>
              <a:t>James Cook’s Death</a:t>
            </a:r>
            <a:endParaRPr lang="en-AU" sz="3600" dirty="0"/>
          </a:p>
        </p:txBody>
      </p:sp>
    </p:spTree>
    <p:extLst>
      <p:ext uri="{BB962C8B-B14F-4D97-AF65-F5344CB8AC3E}">
        <p14:creationId xmlns:p14="http://schemas.microsoft.com/office/powerpoint/2010/main" val="1220289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smtClean="0"/>
              <a:t>His books</a:t>
            </a:r>
            <a:endParaRPr lang="en-AU" sz="5400" dirty="0"/>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5609"/>
            <a:ext cx="3312368" cy="437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28800"/>
            <a:ext cx="3273152" cy="43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0667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Facts</a:t>
            </a:r>
            <a:endParaRPr lang="en-AU" dirty="0"/>
          </a:p>
        </p:txBody>
      </p:sp>
      <p:sp>
        <p:nvSpPr>
          <p:cNvPr id="3" name="Content Placeholder 2"/>
          <p:cNvSpPr>
            <a:spLocks noGrp="1"/>
          </p:cNvSpPr>
          <p:nvPr>
            <p:ph idx="1"/>
          </p:nvPr>
        </p:nvSpPr>
        <p:spPr/>
        <p:txBody>
          <a:bodyPr>
            <a:noAutofit/>
          </a:bodyPr>
          <a:lstStyle/>
          <a:p>
            <a:r>
              <a:rPr lang="en-GB" sz="3600" i="1" dirty="0"/>
              <a:t>Cook was an 18th century explorer and navigator whose achievements in mapping the Pacific, New Zealand and Australia radically changed western perceptions of world geography. As one of the very few men in the 18th century navy to rise through the ranks, Cook was particularly sympathetic to the needs of ordinary sailors. </a:t>
            </a:r>
            <a:endParaRPr lang="en-AU" sz="3600" dirty="0"/>
          </a:p>
        </p:txBody>
      </p:sp>
    </p:spTree>
    <p:extLst>
      <p:ext uri="{BB962C8B-B14F-4D97-AF65-F5344CB8AC3E}">
        <p14:creationId xmlns:p14="http://schemas.microsoft.com/office/powerpoint/2010/main" val="581991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Where he travelled </a:t>
            </a:r>
            <a:br>
              <a:rPr lang="en-AU" dirty="0" smtClean="0"/>
            </a:br>
            <a:r>
              <a:rPr lang="en-AU" dirty="0" smtClean="0"/>
              <a:t> </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25761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 think he is </a:t>
            </a:r>
            <a:r>
              <a:rPr lang="en-AU" dirty="0" smtClean="0"/>
              <a:t>important</a:t>
            </a:r>
            <a:endParaRPr lang="en-AU" dirty="0"/>
          </a:p>
        </p:txBody>
      </p:sp>
      <p:sp>
        <p:nvSpPr>
          <p:cNvPr id="3" name="Content Placeholder 2"/>
          <p:cNvSpPr>
            <a:spLocks noGrp="1"/>
          </p:cNvSpPr>
          <p:nvPr>
            <p:ph idx="1"/>
          </p:nvPr>
        </p:nvSpPr>
        <p:spPr>
          <a:xfrm>
            <a:off x="457200" y="1600200"/>
            <a:ext cx="8686800" cy="5257800"/>
          </a:xfrm>
        </p:spPr>
        <p:txBody>
          <a:bodyPr>
            <a:normAutofit/>
          </a:bodyPr>
          <a:lstStyle/>
          <a:p>
            <a:r>
              <a:rPr lang="en-AU" dirty="0" smtClean="0">
                <a:latin typeface="Bodoni MT Black" pitchFamily="18" charset="0"/>
              </a:rPr>
              <a:t>I think Captain James Cook is important because he was the first one to discover  Australia  and he never gave up on what he was trying to do. Did </a:t>
            </a:r>
          </a:p>
          <a:p>
            <a:r>
              <a:rPr lang="en-AU" dirty="0" smtClean="0">
                <a:latin typeface="Bodoni MT Black" pitchFamily="18" charset="0"/>
              </a:rPr>
              <a:t>You know James cook</a:t>
            </a:r>
          </a:p>
          <a:p>
            <a:r>
              <a:rPr lang="en-AU" dirty="0" smtClean="0">
                <a:latin typeface="Bodoni MT Black" pitchFamily="18" charset="0"/>
              </a:rPr>
              <a:t>wasn’t always the  captain</a:t>
            </a:r>
          </a:p>
          <a:p>
            <a:pPr marL="137160" indent="0">
              <a:buNone/>
            </a:pPr>
            <a:r>
              <a:rPr lang="en-AU" sz="3600" dirty="0" smtClean="0">
                <a:latin typeface="Bodoni MT Black" pitchFamily="18" charset="0"/>
              </a:rPr>
              <a:t>   </a:t>
            </a:r>
            <a:r>
              <a:rPr lang="en-AU" dirty="0" smtClean="0">
                <a:latin typeface="Bodoni MT Black" pitchFamily="18" charset="0"/>
              </a:rPr>
              <a:t>he was just the one who</a:t>
            </a:r>
          </a:p>
          <a:p>
            <a:pPr marL="137160" indent="0">
              <a:buNone/>
            </a:pPr>
            <a:r>
              <a:rPr lang="en-AU" dirty="0" smtClean="0">
                <a:latin typeface="Bodoni MT Black" pitchFamily="18" charset="0"/>
              </a:rPr>
              <a:t>Cleaned the cabins but he</a:t>
            </a:r>
          </a:p>
          <a:p>
            <a:pPr marL="137160" indent="0">
              <a:buNone/>
            </a:pPr>
            <a:r>
              <a:rPr lang="en-AU" dirty="0" smtClean="0">
                <a:latin typeface="Bodoni MT Black" pitchFamily="18" charset="0"/>
              </a:rPr>
              <a:t>Kept getting promoted and he </a:t>
            </a:r>
          </a:p>
          <a:p>
            <a:pPr marL="137160" indent="0">
              <a:buNone/>
            </a:pPr>
            <a:r>
              <a:rPr lang="en-AU" dirty="0" smtClean="0">
                <a:latin typeface="Bodoni MT Black" pitchFamily="18" charset="0"/>
              </a:rPr>
              <a:t>Became captain  </a:t>
            </a:r>
            <a:endParaRPr lang="en-AU" dirty="0">
              <a:latin typeface="Bodoni MT Black"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949824"/>
            <a:ext cx="2483768" cy="29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63855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Bibliography</a:t>
            </a:r>
            <a:endParaRPr lang="en-AU" dirty="0"/>
          </a:p>
        </p:txBody>
      </p:sp>
      <p:sp>
        <p:nvSpPr>
          <p:cNvPr id="3" name="Content Placeholder 2"/>
          <p:cNvSpPr>
            <a:spLocks noGrp="1"/>
          </p:cNvSpPr>
          <p:nvPr>
            <p:ph idx="1"/>
          </p:nvPr>
        </p:nvSpPr>
        <p:spPr>
          <a:xfrm>
            <a:off x="467544" y="1284799"/>
            <a:ext cx="8229600" cy="4709160"/>
          </a:xfrm>
        </p:spPr>
        <p:txBody>
          <a:bodyPr>
            <a:normAutofit/>
          </a:bodyPr>
          <a:lstStyle/>
          <a:p>
            <a:endParaRPr lang="en-AU" sz="1200" dirty="0" smtClean="0"/>
          </a:p>
          <a:p>
            <a:endParaRPr lang="en-AU" sz="1200" dirty="0"/>
          </a:p>
          <a:p>
            <a:pPr marL="137160" indent="0">
              <a:buNone/>
            </a:pPr>
            <a:r>
              <a:rPr lang="en-AU" sz="1200" dirty="0"/>
              <a:t>http://www.google.com.au/imgres?q=captain+james+cook+maps&amp;hl=en&amp;safe=active&amp;sa=X&amp;biw=1440&amp;bih=809&amp;tbm=isch&amp;prmd=imvnso&amp;tbnid=JTPk3UPwHo2dkM:&amp;imgrefurl=http://www.enotes.com/topic/James_Cook&amp;imgurl=http://</a:t>
            </a:r>
            <a:r>
              <a:rPr lang="en-AU" sz="1200" dirty="0" smtClean="0"/>
              <a:t>wiki-images.enotes.com/thumb/4/4a/Cook_Three_Voyages_59.png/600px-Cook_Three_Voyages_59.png&amp;w=600&amp;h=301&amp;ei=wMc6ULugMKmhiAeP_IDABg&amp;zoom=1&amp;iact=hc&amp;vpx=427&amp;vpy=318&amp;dur=545&amp;hovh=159&amp;hovw=317&amp;tx=125&amp;ty=89&amp;sig=116528322850980466717&amp;page=1&amp;tbnh=93&amp;tbnw=186&amp;start=0&amp;ndsp=26&amp;ved=1t:429,r:8,s:0,i:98</a:t>
            </a:r>
          </a:p>
          <a:p>
            <a:pPr marL="137160" indent="0">
              <a:buNone/>
            </a:pPr>
            <a:r>
              <a:rPr lang="en-AU" sz="1200" dirty="0"/>
              <a:t>http://www.google.com.au/imgres?q=captain+james+cook+maps&amp;hl=en&amp;safe=active&amp;sa=X&amp;biw=1440&amp;bih=809&amp;tbm=isch&amp;prmd=imvnso&amp;tbnid=JTPk3UPwHo2dkM:&amp;imgrefurl=http://www.enotes.com/topic/James_Cook&amp;imgurl=http://</a:t>
            </a:r>
            <a:r>
              <a:rPr lang="en-AU" sz="1200" dirty="0" smtClean="0"/>
              <a:t>wiki-images.enotes.com/thumb/4/4a/Cook_Three_Voyages_59.png/600px-Cook_Three_Voyages_59.png&amp;w=600&amp;h=301&amp;ei=E8o6UMDMMquViQebg4HoCQ&amp;zoom=1</a:t>
            </a:r>
          </a:p>
          <a:p>
            <a:pPr marL="137160" indent="0">
              <a:buNone/>
            </a:pPr>
            <a:endParaRPr lang="en-AU" sz="1200" dirty="0" smtClean="0"/>
          </a:p>
          <a:p>
            <a:pPr marL="137160" indent="0">
              <a:buNone/>
            </a:pPr>
            <a:r>
              <a:rPr lang="en-AU" sz="1200" dirty="0" smtClean="0">
                <a:hlinkClick r:id="rId2"/>
              </a:rPr>
              <a:t>http</a:t>
            </a:r>
            <a:r>
              <a:rPr lang="en-AU" sz="1200" dirty="0">
                <a:hlinkClick r:id="rId2"/>
              </a:rPr>
              <a:t>://www.captaincooksociety.com</a:t>
            </a:r>
            <a:endParaRPr lang="en-AU" sz="1200" dirty="0"/>
          </a:p>
          <a:p>
            <a:pPr marL="137160" indent="0">
              <a:buNone/>
            </a:pPr>
            <a:r>
              <a:rPr lang="en-AU" sz="1200" dirty="0" smtClean="0">
                <a:hlinkClick r:id="rId3"/>
              </a:rPr>
              <a:t>http</a:t>
            </a:r>
            <a:r>
              <a:rPr lang="en-AU" sz="1200" dirty="0">
                <a:hlinkClick r:id="rId3"/>
              </a:rPr>
              <a:t>://</a:t>
            </a:r>
            <a:r>
              <a:rPr lang="en-AU" sz="1200" dirty="0" smtClean="0">
                <a:hlinkClick r:id="rId3"/>
              </a:rPr>
              <a:t>en.wikipedia.org/wiki/James_Cook</a:t>
            </a:r>
            <a:endParaRPr lang="en-AU" sz="1200" dirty="0" smtClean="0"/>
          </a:p>
          <a:p>
            <a:pPr marL="137160" indent="0">
              <a:buNone/>
            </a:pPr>
            <a:r>
              <a:rPr lang="en-AU" sz="1200" dirty="0" smtClean="0">
                <a:hlinkClick r:id="rId4"/>
              </a:rPr>
              <a:t>http</a:t>
            </a:r>
            <a:r>
              <a:rPr lang="en-AU" sz="1200" dirty="0">
                <a:hlinkClick r:id="rId4"/>
              </a:rPr>
              <a:t>://</a:t>
            </a:r>
            <a:r>
              <a:rPr lang="en-AU" sz="1200" dirty="0" smtClean="0">
                <a:hlinkClick r:id="rId4"/>
              </a:rPr>
              <a:t>www.winthrop.dk/cooklife.html</a:t>
            </a:r>
            <a:endParaRPr lang="en-AU" sz="1200" dirty="0" smtClean="0"/>
          </a:p>
          <a:p>
            <a:pPr marL="137160" indent="0">
              <a:buNone/>
            </a:pPr>
            <a:r>
              <a:rPr lang="en-AU" sz="1200" dirty="0" smtClean="0">
                <a:hlinkClick r:id="rId3"/>
              </a:rPr>
              <a:t>http</a:t>
            </a:r>
            <a:r>
              <a:rPr lang="en-AU" sz="1200" dirty="0">
                <a:hlinkClick r:id="rId3"/>
              </a:rPr>
              <a:t>://</a:t>
            </a:r>
            <a:r>
              <a:rPr lang="en-AU" sz="1200" dirty="0" smtClean="0">
                <a:hlinkClick r:id="rId3"/>
              </a:rPr>
              <a:t>en.wikipedia.org/wiki/James_Cook</a:t>
            </a:r>
            <a:r>
              <a:rPr lang="en-AU" sz="1200" dirty="0" smtClean="0"/>
              <a:t> </a:t>
            </a:r>
          </a:p>
          <a:p>
            <a:pPr marL="137160" indent="0">
              <a:buNone/>
            </a:pPr>
            <a:r>
              <a:rPr lang="en-AU" sz="1200" dirty="0" smtClean="0">
                <a:hlinkClick r:id="rId2"/>
              </a:rPr>
              <a:t>http</a:t>
            </a:r>
            <a:r>
              <a:rPr lang="en-AU" sz="1200" dirty="0">
                <a:hlinkClick r:id="rId2"/>
              </a:rPr>
              <a:t>://www.captaincooksociety.com</a:t>
            </a:r>
            <a:r>
              <a:rPr lang="en-AU" sz="1200" dirty="0" smtClean="0">
                <a:hlinkClick r:id="rId2"/>
              </a:rPr>
              <a:t>/</a:t>
            </a:r>
            <a:r>
              <a:rPr lang="en-AU" sz="1200" dirty="0" smtClean="0"/>
              <a:t> </a:t>
            </a:r>
            <a:endParaRPr lang="en-AU" sz="1200" dirty="0"/>
          </a:p>
        </p:txBody>
      </p:sp>
      <p:sp>
        <p:nvSpPr>
          <p:cNvPr id="4" name="Rectangle 3"/>
          <p:cNvSpPr/>
          <p:nvPr/>
        </p:nvSpPr>
        <p:spPr>
          <a:xfrm>
            <a:off x="676126" y="5764617"/>
            <a:ext cx="269626" cy="261610"/>
          </a:xfrm>
          <a:prstGeom prst="rect">
            <a:avLst/>
          </a:prstGeom>
        </p:spPr>
        <p:txBody>
          <a:bodyPr wrap="none">
            <a:spAutoFit/>
          </a:bodyPr>
          <a:lstStyle/>
          <a:p>
            <a:r>
              <a:rPr lang="en-AU" sz="1100" dirty="0" smtClean="0"/>
              <a:t>/</a:t>
            </a:r>
            <a:endParaRPr lang="en-AU" sz="1100" dirty="0"/>
          </a:p>
        </p:txBody>
      </p:sp>
    </p:spTree>
    <p:extLst>
      <p:ext uri="{BB962C8B-B14F-4D97-AF65-F5344CB8AC3E}">
        <p14:creationId xmlns:p14="http://schemas.microsoft.com/office/powerpoint/2010/main" val="6579749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x0D;&amp;#x0A;&amp;#x0D;&amp;#x0A;&amp;#x0D;&amp;#x0A;       CAPTAIN JAMES      COOK &amp;#x0D;&amp;#x0A;&amp;quot;&quot;/&gt;&lt;property id=&quot;20307&quot; value=&quot;256&quot;/&gt;&lt;/object&gt;&lt;object type=&quot;3&quot; unique_id=&quot;10005&quot;&gt;&lt;property id=&quot;20148&quot; value=&quot;5&quot;/&gt;&lt;property id=&quot;20300&quot; value=&quot;Slide 2 - &amp;quot;His life&amp;quot;&quot;/&gt;&lt;property id=&quot;20307&quot; value=&quot;257&quot;/&gt;&lt;/object&gt;&lt;object type=&quot;3&quot; unique_id=&quot;10006&quot;&gt;&lt;property id=&quot;20148&quot; value=&quot;5&quot;/&gt;&lt;property id=&quot;20300&quot; value=&quot;Slide 3 - &amp;quot;photos&amp;quot;&quot;/&gt;&lt;property id=&quot;20307&quot; value=&quot;258&quot;/&gt;&lt;/object&gt;&lt;object type=&quot;3&quot; unique_id=&quot;10007&quot;&gt;&lt;property id=&quot;20148&quot; value=&quot;5&quot;/&gt;&lt;property id=&quot;20300&quot; value=&quot;Slide 4 - &amp;quot;After a month's stay, under sail again to resume his exploration of the Northern Pacific. Shortly after leaving Haw&quot;/&gt;&lt;property id=&quot;20307&quot; value=&quot;259&quot;/&gt;&lt;/object&gt;&lt;object type=&quot;3&quot; unique_id=&quot;10020&quot;&gt;&lt;property id=&quot;20148&quot; value=&quot;5&quot;/&gt;&lt;property id=&quot;20300&quot; value=&quot;Slide 5 - &amp;quot;His books&amp;quot;&quot;/&gt;&lt;property id=&quot;20307&quot; value=&quot;260&quot;/&gt;&lt;/object&gt;&lt;object type=&quot;3&quot; unique_id=&quot;10021&quot;&gt;&lt;property id=&quot;20148&quot; value=&quot;5&quot;/&gt;&lt;property id=&quot;20300&quot; value=&quot;Slide 6 - &amp;quot;Facts&amp;quot;&quot;/&gt;&lt;property id=&quot;20307&quot; value=&quot;261&quot;/&gt;&lt;/object&gt;&lt;object type=&quot;3&quot; unique_id=&quot;10038&quot;&gt;&lt;property id=&quot;20148&quot; value=&quot;5&quot;/&gt;&lt;property id=&quot;20300&quot; value=&quot;Slide 7 - &amp;quot;Where he travelled &amp;#x0D;&amp;#x0A; &amp;quot;&quot;/&gt;&lt;property id=&quot;20307&quot; value=&quot;262&quot;/&gt;&lt;/object&gt;&lt;object type=&quot;3&quot; unique_id=&quot;10039&quot;&gt;&lt;property id=&quot;20148&quot; value=&quot;5&quot;/&gt;&lt;property id=&quot;20300&quot; value=&quot;Slide 8 - &amp;quot;Why I think he is important&amp;quot;&quot;/&gt;&lt;property id=&quot;20307&quot; value=&quot;26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222</TotalTime>
  <Words>334</Words>
  <Application>Microsoft Office PowerPoint</Application>
  <PresentationFormat>On-screen Show (4:3)</PresentationFormat>
  <Paragraphs>34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           CAPTAIN JAMES      COOK  </vt:lpstr>
      <vt:lpstr>His life</vt:lpstr>
      <vt:lpstr>photos</vt:lpstr>
      <vt:lpstr>After a month's stay, under sail again to resume his exploration of the Northern Pacific. Shortly after leaving Hawaii Island, the foremast of the Resolution broke and the ships returned to Kealakekua Bay for repairs. It has been hypothesised that the return to the islands by Cook's expedition was not just unexpected by the Hawaiians, but unwelcome, because the season of Lono had recently ended. </vt:lpstr>
      <vt:lpstr>His books</vt:lpstr>
      <vt:lpstr>Facts</vt:lpstr>
      <vt:lpstr>Where he travelled   </vt:lpstr>
      <vt:lpstr>Why I think he is important</vt:lpstr>
      <vt:lpstr>Bibliography</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JGHGNHGJ</dc:title>
  <dc:creator>Student</dc:creator>
  <cp:lastModifiedBy>Student</cp:lastModifiedBy>
  <cp:revision>23</cp:revision>
  <dcterms:created xsi:type="dcterms:W3CDTF">2012-08-14T04:22:33Z</dcterms:created>
  <dcterms:modified xsi:type="dcterms:W3CDTF">2012-08-27T01:18:55Z</dcterms:modified>
</cp:coreProperties>
</file>